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8"/>
  </p:notesMasterIdLst>
  <p:sldIdLst>
    <p:sldId id="257" r:id="rId3"/>
    <p:sldId id="368" r:id="rId4"/>
    <p:sldId id="369" r:id="rId5"/>
    <p:sldId id="259" r:id="rId6"/>
    <p:sldId id="361" r:id="rId7"/>
    <p:sldId id="260" r:id="rId8"/>
    <p:sldId id="262" r:id="rId9"/>
    <p:sldId id="261" r:id="rId10"/>
    <p:sldId id="263" r:id="rId11"/>
    <p:sldId id="264" r:id="rId12"/>
    <p:sldId id="265" r:id="rId13"/>
    <p:sldId id="266" r:id="rId14"/>
    <p:sldId id="267" r:id="rId15"/>
    <p:sldId id="269" r:id="rId16"/>
    <p:sldId id="268" r:id="rId17"/>
    <p:sldId id="270" r:id="rId18"/>
    <p:sldId id="271" r:id="rId19"/>
    <p:sldId id="273" r:id="rId20"/>
    <p:sldId id="274" r:id="rId21"/>
    <p:sldId id="367" r:id="rId22"/>
    <p:sldId id="276" r:id="rId23"/>
    <p:sldId id="277" r:id="rId24"/>
    <p:sldId id="278" r:id="rId25"/>
    <p:sldId id="279" r:id="rId26"/>
    <p:sldId id="283" r:id="rId27"/>
    <p:sldId id="282"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10" r:id="rId49"/>
    <p:sldId id="307" r:id="rId50"/>
    <p:sldId id="312" r:id="rId51"/>
    <p:sldId id="311" r:id="rId52"/>
    <p:sldId id="313" r:id="rId53"/>
    <p:sldId id="308" r:id="rId54"/>
    <p:sldId id="314" r:id="rId55"/>
    <p:sldId id="315" r:id="rId56"/>
    <p:sldId id="316" r:id="rId57"/>
    <p:sldId id="317" r:id="rId58"/>
    <p:sldId id="318"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70" r:id="rId72"/>
    <p:sldId id="332" r:id="rId73"/>
    <p:sldId id="333" r:id="rId74"/>
    <p:sldId id="334" r:id="rId75"/>
    <p:sldId id="335" r:id="rId76"/>
    <p:sldId id="336" r:id="rId77"/>
    <p:sldId id="337" r:id="rId78"/>
    <p:sldId id="338" r:id="rId79"/>
    <p:sldId id="339" r:id="rId80"/>
    <p:sldId id="340" r:id="rId81"/>
    <p:sldId id="321" r:id="rId82"/>
    <p:sldId id="341" r:id="rId83"/>
    <p:sldId id="342" r:id="rId84"/>
    <p:sldId id="343" r:id="rId85"/>
    <p:sldId id="344" r:id="rId86"/>
    <p:sldId id="345" r:id="rId87"/>
    <p:sldId id="346" r:id="rId88"/>
    <p:sldId id="347" r:id="rId89"/>
    <p:sldId id="366" r:id="rId90"/>
    <p:sldId id="348" r:id="rId91"/>
    <p:sldId id="362" r:id="rId92"/>
    <p:sldId id="363" r:id="rId93"/>
    <p:sldId id="350" r:id="rId94"/>
    <p:sldId id="364" r:id="rId95"/>
    <p:sldId id="349" r:id="rId96"/>
    <p:sldId id="365" r:id="rId97"/>
    <p:sldId id="351" r:id="rId98"/>
    <p:sldId id="352" r:id="rId99"/>
    <p:sldId id="353" r:id="rId100"/>
    <p:sldId id="354" r:id="rId101"/>
    <p:sldId id="355" r:id="rId102"/>
    <p:sldId id="356" r:id="rId103"/>
    <p:sldId id="357" r:id="rId104"/>
    <p:sldId id="358" r:id="rId105"/>
    <p:sldId id="359" r:id="rId106"/>
    <p:sldId id="360"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368"/>
            <p14:sldId id="369"/>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367"/>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Lst>
        </p14:section>
        <p14:section name="Change Feed Processor" id="{A3296B43-1DD0-4C69-9A16-198F8BB6835E}">
          <p14:sldIdLst>
            <p14:sldId id="313"/>
            <p14:sldId id="308"/>
            <p14:sldId id="314"/>
            <p14:sldId id="315"/>
            <p14:sldId id="316"/>
            <p14:sldId id="317"/>
            <p14:sldId id="318"/>
            <p14:sldId id="319"/>
          </p14:sldIdLst>
        </p14:section>
        <p14:section name="Serverless Event-Based Architectures" id="{9D8B58FC-5C1E-47FD-A0CA-CDA50AF8FFF8}">
          <p14:sldIdLst>
            <p14:sldId id="320"/>
            <p14:sldId id="322"/>
            <p14:sldId id="323"/>
            <p14:sldId id="324"/>
            <p14:sldId id="325"/>
            <p14:sldId id="326"/>
            <p14:sldId id="327"/>
            <p14:sldId id="328"/>
            <p14:sldId id="329"/>
            <p14:sldId id="330"/>
            <p14:sldId id="331"/>
            <p14:sldId id="370"/>
            <p14:sldId id="332"/>
            <p14:sldId id="333"/>
            <p14:sldId id="334"/>
            <p14:sldId id="335"/>
            <p14:sldId id="336"/>
            <p14:sldId id="337"/>
            <p14:sldId id="338"/>
            <p14:sldId id="339"/>
            <p14:sldId id="340"/>
            <p14:sldId id="321"/>
          </p14:sldIdLst>
        </p14:section>
        <p14:section name="Change Feed Patterns" id="{3B3D86D5-1133-4F83-BC92-D5208796A6CE}">
          <p14:sldIdLst>
            <p14:sldId id="341"/>
            <p14:sldId id="342"/>
            <p14:sldId id="343"/>
            <p14:sldId id="344"/>
            <p14:sldId id="345"/>
            <p14:sldId id="346"/>
          </p14:sldIdLst>
        </p14:section>
        <p14:section name="Demos" id="{3BF5F678-9A30-4E11-88F2-88CA60AA0C4C}">
          <p14:sldIdLst>
            <p14:sldId id="347"/>
            <p14:sldId id="366"/>
            <p14:sldId id="348"/>
            <p14:sldId id="362"/>
            <p14:sldId id="363"/>
            <p14:sldId id="350"/>
            <p14:sldId id="364"/>
            <p14:sldId id="349"/>
            <p14:sldId id="365"/>
            <p14:sldId id="351"/>
          </p14:sldIdLst>
        </p14:section>
        <p14:section name="Wrap-Up" id="{F4FAACB4-CED4-4ABA-B428-BB88A5CB6F7E}">
          <p14:sldIdLst>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370"/>
    <a:srgbClr val="E74331"/>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5" autoAdjust="0"/>
    <p:restoredTop sz="69988" autoAdjust="0"/>
  </p:normalViewPr>
  <p:slideViewPr>
    <p:cSldViewPr snapToGrid="0">
      <p:cViewPr varScale="1">
        <p:scale>
          <a:sx n="79" d="100"/>
          <a:sy n="79" d="100"/>
        </p:scale>
        <p:origin x="184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a:t>
            </a:fld>
            <a:endParaRPr lang="en-US"/>
          </a:p>
        </p:txBody>
      </p:sp>
    </p:spTree>
    <p:extLst>
      <p:ext uri="{BB962C8B-B14F-4D97-AF65-F5344CB8AC3E}">
        <p14:creationId xmlns:p14="http://schemas.microsoft.com/office/powerpoint/2010/main" val="102720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38240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16</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a:p>
            <a:r>
              <a:rPr lang="en-US" dirty="0"/>
              <a:t>68 regions</a:t>
            </a:r>
          </a:p>
        </p:txBody>
      </p:sp>
      <p:sp>
        <p:nvSpPr>
          <p:cNvPr id="4" name="Slide Number Placeholder 3"/>
          <p:cNvSpPr>
            <a:spLocks noGrp="1"/>
          </p:cNvSpPr>
          <p:nvPr>
            <p:ph type="sldNum" sz="quarter" idx="5"/>
          </p:nvPr>
        </p:nvSpPr>
        <p:spPr/>
        <p:txBody>
          <a:bodyPr/>
          <a:lstStyle/>
          <a:p>
            <a:fld id="{4C91D622-28E2-4C07-8E71-B2404B137EC6}" type="slidenum">
              <a:rPr lang="en-US" smtClean="0"/>
              <a:t>20</a:t>
            </a:fld>
            <a:endParaRPr lang="en-US"/>
          </a:p>
        </p:txBody>
      </p:sp>
    </p:spTree>
    <p:extLst>
      <p:ext uri="{BB962C8B-B14F-4D97-AF65-F5344CB8AC3E}">
        <p14:creationId xmlns:p14="http://schemas.microsoft.com/office/powerpoint/2010/main" val="103558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21</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a:t>
            </a:r>
            <a:r>
              <a:rPr lang="en-US" b="1" i="0" dirty="0">
                <a:solidFill>
                  <a:srgbClr val="555555"/>
                </a:solidFill>
                <a:effectLst/>
                <a:latin typeface="PT Serif"/>
              </a:rPr>
              <a:t>&lt;CLICK&gt;</a:t>
            </a:r>
            <a:r>
              <a:rPr lang="en-US" b="0" i="0" dirty="0">
                <a:solidFill>
                  <a:srgbClr val="555555"/>
                </a:solidFill>
                <a:effectLst/>
                <a:latin typeface="PT Serif"/>
              </a:rPr>
              <a:t>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4</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28</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29</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465095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84</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Azure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85</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86</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graph databases where you want to related data keep together in the same container for performant queries</a:t>
            </a:r>
          </a:p>
        </p:txBody>
      </p:sp>
      <p:sp>
        <p:nvSpPr>
          <p:cNvPr id="4" name="Slide Number Placeholder 3"/>
          <p:cNvSpPr>
            <a:spLocks noGrp="1"/>
          </p:cNvSpPr>
          <p:nvPr>
            <p:ph type="sldNum" sz="quarter" idx="5"/>
          </p:nvPr>
        </p:nvSpPr>
        <p:spPr/>
        <p:txBody>
          <a:bodyPr/>
          <a:lstStyle/>
          <a:p>
            <a:fld id="{4C91D622-28E2-4C07-8E71-B2404B137EC6}" type="slidenum">
              <a:rPr lang="en-US" smtClean="0"/>
              <a:t>91</a:t>
            </a:fld>
            <a:endParaRPr lang="en-US"/>
          </a:p>
        </p:txBody>
      </p:sp>
    </p:spTree>
    <p:extLst>
      <p:ext uri="{BB962C8B-B14F-4D97-AF65-F5344CB8AC3E}">
        <p14:creationId xmlns:p14="http://schemas.microsoft.com/office/powerpoint/2010/main" val="23586920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93</a:t>
            </a:fld>
            <a:endParaRPr lang="en-US"/>
          </a:p>
        </p:txBody>
      </p:sp>
    </p:spTree>
    <p:extLst>
      <p:ext uri="{BB962C8B-B14F-4D97-AF65-F5344CB8AC3E}">
        <p14:creationId xmlns:p14="http://schemas.microsoft.com/office/powerpoint/2010/main" val="398472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508004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95</a:t>
            </a:fld>
            <a:endParaRPr lang="en-US"/>
          </a:p>
        </p:txBody>
      </p:sp>
    </p:spTree>
    <p:extLst>
      <p:ext uri="{BB962C8B-B14F-4D97-AF65-F5344CB8AC3E}">
        <p14:creationId xmlns:p14="http://schemas.microsoft.com/office/powerpoint/2010/main" val="875445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98</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99</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100</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101</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102</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103</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104</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6638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4.sv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9E6681C-B0C1-4F55-A699-805F6B00F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2352" y="0"/>
            <a:ext cx="795472" cy="79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a:p>
            <a:r>
              <a:rPr lang="en-US" sz="32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a:blip r:embed="rId3">
            <a:extLst>
              <a:ext uri="{28A0092B-C50C-407E-A947-70E740481C1C}">
                <a14:useLocalDpi xmlns:a14="http://schemas.microsoft.com/office/drawing/2010/main" val="0"/>
              </a:ext>
            </a:extLst>
          </a:blip>
          <a:srcRect t="112" b="112"/>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1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10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1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959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2339" y="2011137"/>
            <a:ext cx="9707322" cy="4835750"/>
          </a:xfrm>
          <a:prstGeom prst="rect">
            <a:avLst/>
          </a:prstGeom>
        </p:spPr>
      </p:pic>
    </p:spTree>
    <p:extLst>
      <p:ext uri="{BB962C8B-B14F-4D97-AF65-F5344CB8AC3E}">
        <p14:creationId xmlns:p14="http://schemas.microsoft.com/office/powerpoint/2010/main" val="10644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1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0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611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a:t>Azure </a:t>
            </a:r>
            <a:r>
              <a:rPr lang="en-US" sz="4200" b="1" dirty="0"/>
              <a:t>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solidFill>
                  <a:schemeClr val="dk1"/>
                </a:solidFill>
              </a:rPr>
              <a:t>Open-Source</a:t>
            </a:r>
          </a:p>
        </p:txBody>
      </p:sp>
    </p:spTree>
    <p:extLst>
      <p:ext uri="{BB962C8B-B14F-4D97-AF65-F5344CB8AC3E}">
        <p14:creationId xmlns:p14="http://schemas.microsoft.com/office/powerpoint/2010/main" val="306931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Basic Change Feed Demo</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3228933" y="2760774"/>
            <a:ext cx="254254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flipV="1">
            <a:off x="6238205" y="2757654"/>
            <a:ext cx="2542548" cy="31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224B958-46C4-4258-B931-4A80608332EB}"/>
              </a:ext>
            </a:extLst>
          </p:cNvPr>
          <p:cNvGrpSpPr/>
          <p:nvPr/>
        </p:nvGrpSpPr>
        <p:grpSpPr>
          <a:xfrm>
            <a:off x="1814220" y="2090264"/>
            <a:ext cx="1488405" cy="2154758"/>
            <a:chOff x="1905377" y="1660048"/>
            <a:chExt cx="1488405" cy="2154758"/>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070" y="166004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1905377" y="3168475"/>
              <a:ext cx="1488405" cy="646331"/>
            </a:xfrm>
            <a:prstGeom prst="rect">
              <a:avLst/>
            </a:prstGeom>
            <a:noFill/>
          </p:spPr>
          <p:txBody>
            <a:bodyPr wrap="square" rtlCol="0">
              <a:spAutoFit/>
            </a:bodyPr>
            <a:lstStyle/>
            <a:p>
              <a:pPr algn="ctr"/>
              <a:r>
                <a:rPr lang="en-US" dirty="0"/>
                <a:t>Data written to Cosmos DB</a:t>
              </a:r>
            </a:p>
          </p:txBody>
        </p:sp>
      </p:grpSp>
      <p:grpSp>
        <p:nvGrpSpPr>
          <p:cNvPr id="19" name="Group 18">
            <a:extLst>
              <a:ext uri="{FF2B5EF4-FFF2-40B4-BE49-F238E27FC236}">
                <a16:creationId xmlns:a16="http://schemas.microsoft.com/office/drawing/2014/main" id="{9D8E631F-BF33-43E5-B5AA-210B70AD2828}"/>
              </a:ext>
            </a:extLst>
          </p:cNvPr>
          <p:cNvGrpSpPr/>
          <p:nvPr/>
        </p:nvGrpSpPr>
        <p:grpSpPr>
          <a:xfrm>
            <a:off x="5219051" y="2146411"/>
            <a:ext cx="1639052" cy="2347446"/>
            <a:chOff x="5310208" y="1716195"/>
            <a:chExt cx="1639052" cy="234744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637" y="171619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310208" y="3140311"/>
              <a:ext cx="1639052" cy="923330"/>
            </a:xfrm>
            <a:prstGeom prst="rect">
              <a:avLst/>
            </a:prstGeom>
            <a:noFill/>
          </p:spPr>
          <p:txBody>
            <a:bodyPr wrap="square" rtlCol="0">
              <a:spAutoFit/>
            </a:bodyPr>
            <a:lstStyle/>
            <a:p>
              <a:pPr algn="ctr"/>
              <a:r>
                <a:rPr lang="en-US" dirty="0"/>
                <a:t>Insert/Update recorded in the Change Feed</a:t>
              </a:r>
            </a:p>
          </p:txBody>
        </p:sp>
      </p:grpSp>
      <p:grpSp>
        <p:nvGrpSpPr>
          <p:cNvPr id="20" name="Group 19">
            <a:extLst>
              <a:ext uri="{FF2B5EF4-FFF2-40B4-BE49-F238E27FC236}">
                <a16:creationId xmlns:a16="http://schemas.microsoft.com/office/drawing/2014/main" id="{39713DE2-3DF5-4237-8F73-92D4DCB94559}"/>
              </a:ext>
            </a:extLst>
          </p:cNvPr>
          <p:cNvGrpSpPr/>
          <p:nvPr/>
        </p:nvGrpSpPr>
        <p:grpSpPr>
          <a:xfrm>
            <a:off x="8457278" y="2087144"/>
            <a:ext cx="1987970" cy="2683712"/>
            <a:chOff x="8548435" y="1656928"/>
            <a:chExt cx="1987970" cy="2683712"/>
          </a:xfrm>
        </p:grpSpPr>
        <p:sp>
          <p:nvSpPr>
            <p:cNvPr id="30" name="TextBox 29">
              <a:extLst>
                <a:ext uri="{FF2B5EF4-FFF2-40B4-BE49-F238E27FC236}">
                  <a16:creationId xmlns:a16="http://schemas.microsoft.com/office/drawing/2014/main" id="{FD0A941D-1C1E-4527-B612-323C596233C8}"/>
                </a:ext>
              </a:extLst>
            </p:cNvPr>
            <p:cNvSpPr txBox="1"/>
            <p:nvPr/>
          </p:nvSpPr>
          <p:spPr>
            <a:xfrm>
              <a:off x="8548435" y="3140311"/>
              <a:ext cx="1987970" cy="1200329"/>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10" y="1656928"/>
              <a:ext cx="1341020" cy="1341020"/>
            </a:xfrm>
            <a:prstGeom prst="rect">
              <a:avLst/>
            </a:prstGeom>
          </p:spPr>
        </p:pic>
      </p:grpSp>
    </p:spTree>
    <p:extLst>
      <p:ext uri="{BB962C8B-B14F-4D97-AF65-F5344CB8AC3E}">
        <p14:creationId xmlns:p14="http://schemas.microsoft.com/office/powerpoint/2010/main" val="842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10" presetClass="entr" presetSubtype="0"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26261" cy="2862322"/>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Practice test application</a:t>
            </a:r>
          </a:p>
          <a:p>
            <a:pPr marL="285750" indent="-285750">
              <a:spcAft>
                <a:spcPts val="1200"/>
              </a:spcAft>
              <a:buFont typeface="Arial" panose="020B0604020202020204" pitchFamily="34" charset="0"/>
              <a:buChar char="•"/>
            </a:pPr>
            <a:r>
              <a:rPr lang="en-US" sz="2800" dirty="0"/>
              <a:t>Data is useful for active queries within 30 days (2,592,000 seconds)</a:t>
            </a:r>
          </a:p>
          <a:p>
            <a:pPr marL="285750" indent="-285750">
              <a:spcAft>
                <a:spcPts val="1200"/>
              </a:spcAft>
              <a:buFont typeface="Arial" panose="020B0604020202020204" pitchFamily="34" charset="0"/>
              <a:buChar char="•"/>
            </a:pPr>
            <a:r>
              <a:rPr lang="en-US" sz="2800" dirty="0"/>
              <a:t>Need to keep archive for historical, compliance reasons</a:t>
            </a:r>
          </a:p>
          <a:p>
            <a:pPr marL="285750" indent="-285750">
              <a:spcAft>
                <a:spcPts val="1200"/>
              </a:spcAft>
              <a:buFont typeface="Arial" panose="020B0604020202020204" pitchFamily="34" charset="0"/>
              <a:buChar char="•"/>
            </a:pPr>
            <a:r>
              <a:rPr lang="en-US" sz="2800" dirty="0"/>
              <a:t>Demo will process 428k records over 24-hour period</a:t>
            </a:r>
          </a:p>
          <a:p>
            <a:pPr marL="285750" indent="-285750">
              <a:spcAft>
                <a:spcPts val="1200"/>
              </a:spcAft>
              <a:buFont typeface="Arial" panose="020B0604020202020204" pitchFamily="34" charset="0"/>
              <a:buChar char="•"/>
            </a:pPr>
            <a:r>
              <a:rPr lang="en-US" sz="2800" dirty="0"/>
              <a:t>Real data that has been autonomized</a:t>
            </a:r>
          </a:p>
        </p:txBody>
      </p:sp>
    </p:spTree>
    <p:extLst>
      <p:ext uri="{BB962C8B-B14F-4D97-AF65-F5344CB8AC3E}">
        <p14:creationId xmlns:p14="http://schemas.microsoft.com/office/powerpoint/2010/main" val="4054090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1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F339FC4A-8CC8-4E90-A10E-4C20498D1919}"/>
              </a:ext>
            </a:extLst>
          </p:cNvPr>
          <p:cNvGrpSpPr/>
          <p:nvPr/>
        </p:nvGrpSpPr>
        <p:grpSpPr>
          <a:xfrm>
            <a:off x="423112" y="1674758"/>
            <a:ext cx="11385129" cy="3513650"/>
            <a:chOff x="423112" y="1674758"/>
            <a:chExt cx="11385129" cy="3513650"/>
          </a:xfrm>
        </p:grpSpPr>
        <p:sp>
          <p:nvSpPr>
            <p:cNvPr id="10" name="Rectangle: Rounded Corners 9">
              <a:extLst>
                <a:ext uri="{FF2B5EF4-FFF2-40B4-BE49-F238E27FC236}">
                  <a16:creationId xmlns:a16="http://schemas.microsoft.com/office/drawing/2014/main" id="{C3810DE0-AF6E-4565-9DD0-D07178E32CAD}"/>
                </a:ext>
              </a:extLst>
            </p:cNvPr>
            <p:cNvSpPr/>
            <p:nvPr/>
          </p:nvSpPr>
          <p:spPr>
            <a:xfrm>
              <a:off x="423112" y="1751394"/>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Application/Device sends data to Cosmos</a:t>
              </a:r>
            </a:p>
          </p:txBody>
        </p:sp>
        <p:cxnSp>
          <p:nvCxnSpPr>
            <p:cNvPr id="12" name="Straight Arrow Connector 11">
              <a:extLst>
                <a:ext uri="{FF2B5EF4-FFF2-40B4-BE49-F238E27FC236}">
                  <a16:creationId xmlns:a16="http://schemas.microsoft.com/office/drawing/2014/main" id="{06348BAD-832F-4736-8E58-4272819251E6}"/>
                </a:ext>
              </a:extLst>
            </p:cNvPr>
            <p:cNvCxnSpPr>
              <a:stCxn id="10" idx="3"/>
              <a:endCxn id="7" idx="1"/>
            </p:cNvCxnSpPr>
            <p:nvPr/>
          </p:nvCxnSpPr>
          <p:spPr>
            <a:xfrm flipV="1">
              <a:off x="2740442"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5251031" y="2345268"/>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a:off x="6750213" y="2345268"/>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8A60D2-A8FD-402A-8526-49AC336DB992}"/>
                </a:ext>
              </a:extLst>
            </p:cNvPr>
            <p:cNvCxnSpPr>
              <a:stCxn id="5" idx="3"/>
              <a:endCxn id="9" idx="1"/>
            </p:cNvCxnSpPr>
            <p:nvPr/>
          </p:nvCxnSpPr>
          <p:spPr>
            <a:xfrm flipV="1">
              <a:off x="9258299"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F23263-8534-41B9-A5A5-F9CC5CC47563}"/>
                </a:ext>
              </a:extLst>
            </p:cNvPr>
            <p:cNvGrpSpPr/>
            <p:nvPr/>
          </p:nvGrpSpPr>
          <p:grpSpPr>
            <a:xfrm>
              <a:off x="3870657" y="1674758"/>
              <a:ext cx="1419727" cy="2124505"/>
              <a:chOff x="3870657" y="1674758"/>
              <a:chExt cx="1419727" cy="2124505"/>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34" name="Group 33">
              <a:extLst>
                <a:ext uri="{FF2B5EF4-FFF2-40B4-BE49-F238E27FC236}">
                  <a16:creationId xmlns:a16="http://schemas.microsoft.com/office/drawing/2014/main" id="{CBAB00AE-82E3-47A3-A5D4-6CCE80750202}"/>
                </a:ext>
              </a:extLst>
            </p:cNvPr>
            <p:cNvGrpSpPr/>
            <p:nvPr/>
          </p:nvGrpSpPr>
          <p:grpSpPr>
            <a:xfrm>
              <a:off x="5856621" y="1730905"/>
              <a:ext cx="1341020" cy="2622356"/>
              <a:chOff x="5856621" y="1730905"/>
              <a:chExt cx="1341020" cy="262235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856621" y="3152932"/>
                <a:ext cx="1341020" cy="1200329"/>
              </a:xfrm>
              <a:prstGeom prst="rect">
                <a:avLst/>
              </a:prstGeom>
              <a:noFill/>
            </p:spPr>
            <p:txBody>
              <a:bodyPr wrap="square" rtlCol="0">
                <a:spAutoFit/>
              </a:bodyPr>
              <a:lstStyle/>
              <a:p>
                <a:pPr algn="ctr"/>
                <a:r>
                  <a:rPr lang="en-US" dirty="0"/>
                  <a:t>The insert is recorded into the change feed</a:t>
                </a:r>
              </a:p>
            </p:txBody>
          </p:sp>
        </p:grpSp>
        <p:grpSp>
          <p:nvGrpSpPr>
            <p:cNvPr id="36" name="Group 35">
              <a:extLst>
                <a:ext uri="{FF2B5EF4-FFF2-40B4-BE49-F238E27FC236}">
                  <a16:creationId xmlns:a16="http://schemas.microsoft.com/office/drawing/2014/main" id="{08CA2508-656F-4A0F-9E84-1F86025EB698}"/>
                </a:ext>
              </a:extLst>
            </p:cNvPr>
            <p:cNvGrpSpPr/>
            <p:nvPr/>
          </p:nvGrpSpPr>
          <p:grpSpPr>
            <a:xfrm>
              <a:off x="7877925" y="1689012"/>
              <a:ext cx="1419727" cy="3499396"/>
              <a:chOff x="7877925" y="1689012"/>
              <a:chExt cx="1419727" cy="3499396"/>
            </a:xfrm>
          </p:grpSpPr>
          <p:sp>
            <p:nvSpPr>
              <p:cNvPr id="30" name="TextBox 29">
                <a:extLst>
                  <a:ext uri="{FF2B5EF4-FFF2-40B4-BE49-F238E27FC236}">
                    <a16:creationId xmlns:a16="http://schemas.microsoft.com/office/drawing/2014/main" id="{FD0A941D-1C1E-4527-B612-323C596233C8}"/>
                  </a:ext>
                </a:extLst>
              </p:cNvPr>
              <p:cNvSpPr txBox="1"/>
              <p:nvPr/>
            </p:nvSpPr>
            <p:spPr>
              <a:xfrm>
                <a:off x="7877925" y="3157083"/>
                <a:ext cx="1419727" cy="2031325"/>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7" name="Group 36">
              <a:extLst>
                <a:ext uri="{FF2B5EF4-FFF2-40B4-BE49-F238E27FC236}">
                  <a16:creationId xmlns:a16="http://schemas.microsoft.com/office/drawing/2014/main" id="{735B0DFD-60AD-4650-8115-36902D4219F2}"/>
                </a:ext>
              </a:extLst>
            </p:cNvPr>
            <p:cNvGrpSpPr/>
            <p:nvPr/>
          </p:nvGrpSpPr>
          <p:grpSpPr>
            <a:xfrm>
              <a:off x="10388514" y="1674758"/>
              <a:ext cx="1419727" cy="2955502"/>
              <a:chOff x="10388514" y="1674758"/>
              <a:chExt cx="1419727" cy="2955502"/>
            </a:xfrm>
          </p:grpSpPr>
          <p:pic>
            <p:nvPicPr>
              <p:cNvPr id="9" name="Graphic 8">
                <a:extLst>
                  <a:ext uri="{FF2B5EF4-FFF2-40B4-BE49-F238E27FC236}">
                    <a16:creationId xmlns:a16="http://schemas.microsoft.com/office/drawing/2014/main" id="{260849CE-F72A-4BD2-AA81-50DC792998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868" y="1674758"/>
                <a:ext cx="1341020" cy="1341020"/>
              </a:xfrm>
              <a:prstGeom prst="rect">
                <a:avLst/>
              </a:prstGeom>
            </p:spPr>
          </p:pic>
          <p:sp>
            <p:nvSpPr>
              <p:cNvPr id="31" name="TextBox 30">
                <a:extLst>
                  <a:ext uri="{FF2B5EF4-FFF2-40B4-BE49-F238E27FC236}">
                    <a16:creationId xmlns:a16="http://schemas.microsoft.com/office/drawing/2014/main" id="{0CC574AF-F411-4C5D-AD2F-C7F35BE89D24}"/>
                  </a:ext>
                </a:extLst>
              </p:cNvPr>
              <p:cNvSpPr txBox="1"/>
              <p:nvPr/>
            </p:nvSpPr>
            <p:spPr>
              <a:xfrm>
                <a:off x="10388514" y="3152932"/>
                <a:ext cx="1419727" cy="1477328"/>
              </a:xfrm>
              <a:prstGeom prst="rect">
                <a:avLst/>
              </a:prstGeom>
              <a:noFill/>
            </p:spPr>
            <p:txBody>
              <a:bodyPr wrap="square" rtlCol="0">
                <a:spAutoFit/>
              </a:bodyPr>
              <a:lstStyle/>
              <a:p>
                <a:pPr algn="ctr"/>
                <a:r>
                  <a:rPr lang="en-US" dirty="0"/>
                  <a:t>The data is archived in a cold blob storage container</a:t>
                </a:r>
              </a:p>
            </p:txBody>
          </p:sp>
        </p:grpSp>
      </p:grpSp>
    </p:spTree>
    <p:extLst>
      <p:ext uri="{BB962C8B-B14F-4D97-AF65-F5344CB8AC3E}">
        <p14:creationId xmlns:p14="http://schemas.microsoft.com/office/powerpoint/2010/main" val="14921125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95511" cy="227754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Metadata maintained in its own container</a:t>
            </a:r>
          </a:p>
          <a:p>
            <a:pPr marL="285750" indent="-285750">
              <a:spcAft>
                <a:spcPts val="1200"/>
              </a:spcAft>
              <a:buFont typeface="Arial" panose="020B0604020202020204" pitchFamily="34" charset="0"/>
              <a:buChar char="•"/>
            </a:pPr>
            <a:r>
              <a:rPr lang="en-US" sz="2800" dirty="0"/>
              <a:t>Need way to update denormalized data in shindig (event) partitions</a:t>
            </a:r>
          </a:p>
        </p:txBody>
      </p:sp>
    </p:spTree>
    <p:extLst>
      <p:ext uri="{BB962C8B-B14F-4D97-AF65-F5344CB8AC3E}">
        <p14:creationId xmlns:p14="http://schemas.microsoft.com/office/powerpoint/2010/main" val="946859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27" name="Group 26">
            <a:extLst>
              <a:ext uri="{FF2B5EF4-FFF2-40B4-BE49-F238E27FC236}">
                <a16:creationId xmlns:a16="http://schemas.microsoft.com/office/drawing/2014/main" id="{E1DEAF98-2D91-494D-8292-E9098B227F6D}"/>
              </a:ext>
            </a:extLst>
          </p:cNvPr>
          <p:cNvGrpSpPr/>
          <p:nvPr/>
        </p:nvGrpSpPr>
        <p:grpSpPr>
          <a:xfrm>
            <a:off x="320517" y="1484622"/>
            <a:ext cx="11550965" cy="3888756"/>
            <a:chOff x="337219" y="1252746"/>
            <a:chExt cx="11550965" cy="3888756"/>
          </a:xfrm>
        </p:grpSpPr>
        <p:sp>
          <p:nvSpPr>
            <p:cNvPr id="4" name="Rectangle: Rounded Corners 3">
              <a:extLst>
                <a:ext uri="{FF2B5EF4-FFF2-40B4-BE49-F238E27FC236}">
                  <a16:creationId xmlns:a16="http://schemas.microsoft.com/office/drawing/2014/main" id="{20F759A3-7B96-401B-9EDF-B6B89A8F01C2}"/>
                </a:ext>
              </a:extLst>
            </p:cNvPr>
            <p:cNvSpPr/>
            <p:nvPr/>
          </p:nvSpPr>
          <p:spPr>
            <a:xfrm>
              <a:off x="337219" y="1985638"/>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is updated</a:t>
              </a:r>
            </a:p>
          </p:txBody>
        </p:sp>
        <p:cxnSp>
          <p:nvCxnSpPr>
            <p:cNvPr id="5" name="Straight Arrow Connector 4">
              <a:extLst>
                <a:ext uri="{FF2B5EF4-FFF2-40B4-BE49-F238E27FC236}">
                  <a16:creationId xmlns:a16="http://schemas.microsoft.com/office/drawing/2014/main" id="{8D85957D-A1A0-41D3-B373-AE730AF62541}"/>
                </a:ext>
              </a:extLst>
            </p:cNvPr>
            <p:cNvCxnSpPr>
              <a:stCxn id="4" idx="3"/>
              <a:endCxn id="10" idx="1"/>
            </p:cNvCxnSpPr>
            <p:nvPr/>
          </p:nvCxnSpPr>
          <p:spPr>
            <a:xfrm flipV="1">
              <a:off x="2654549" y="2579512"/>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2B28CF-4D0D-4A63-BB16-8B2071497B62}"/>
                </a:ext>
              </a:extLst>
            </p:cNvPr>
            <p:cNvCxnSpPr>
              <a:stCxn id="10" idx="3"/>
              <a:endCxn id="13" idx="1"/>
            </p:cNvCxnSpPr>
            <p:nvPr/>
          </p:nvCxnSpPr>
          <p:spPr>
            <a:xfrm>
              <a:off x="5165138" y="2579512"/>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B13CB-3510-4B42-B874-52DC9852629D}"/>
                </a:ext>
              </a:extLst>
            </p:cNvPr>
            <p:cNvCxnSpPr>
              <a:stCxn id="13" idx="3"/>
              <a:endCxn id="17" idx="1"/>
            </p:cNvCxnSpPr>
            <p:nvPr/>
          </p:nvCxnSpPr>
          <p:spPr>
            <a:xfrm>
              <a:off x="6664320" y="2579512"/>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CD1B6-6CEB-45D2-841E-73BB86579416}"/>
                </a:ext>
              </a:extLst>
            </p:cNvPr>
            <p:cNvCxnSpPr>
              <a:cxnSpLocks/>
              <a:stCxn id="17" idx="3"/>
              <a:endCxn id="19" idx="1"/>
            </p:cNvCxnSpPr>
            <p:nvPr/>
          </p:nvCxnSpPr>
          <p:spPr>
            <a:xfrm flipV="1">
              <a:off x="9172406" y="1923256"/>
              <a:ext cx="1167066" cy="6705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B2C6148-EAEA-42CA-89FA-A05E74C17F07}"/>
                </a:ext>
              </a:extLst>
            </p:cNvPr>
            <p:cNvGrpSpPr/>
            <p:nvPr/>
          </p:nvGrpSpPr>
          <p:grpSpPr>
            <a:xfrm>
              <a:off x="3784764" y="1909002"/>
              <a:ext cx="1419727" cy="2678503"/>
              <a:chOff x="3870657" y="1674758"/>
              <a:chExt cx="1419727" cy="2678503"/>
            </a:xfrm>
          </p:grpSpPr>
          <p:pic>
            <p:nvPicPr>
              <p:cNvPr id="10" name="Graphic 9">
                <a:extLst>
                  <a:ext uri="{FF2B5EF4-FFF2-40B4-BE49-F238E27FC236}">
                    <a16:creationId xmlns:a16="http://schemas.microsoft.com/office/drawing/2014/main" id="{6D40989F-A5BE-44F3-B489-BFABB11F59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11" name="TextBox 10">
                <a:extLst>
                  <a:ext uri="{FF2B5EF4-FFF2-40B4-BE49-F238E27FC236}">
                    <a16:creationId xmlns:a16="http://schemas.microsoft.com/office/drawing/2014/main" id="{E0FE34D1-1519-406D-B0A2-3D96E3BA9B33}"/>
                  </a:ext>
                </a:extLst>
              </p:cNvPr>
              <p:cNvSpPr txBox="1"/>
              <p:nvPr/>
            </p:nvSpPr>
            <p:spPr>
              <a:xfrm>
                <a:off x="3870657" y="3152932"/>
                <a:ext cx="1419727" cy="1200329"/>
              </a:xfrm>
              <a:prstGeom prst="rect">
                <a:avLst/>
              </a:prstGeom>
              <a:noFill/>
            </p:spPr>
            <p:txBody>
              <a:bodyPr wrap="square" rtlCol="0">
                <a:spAutoFit/>
              </a:bodyPr>
              <a:lstStyle/>
              <a:p>
                <a:pPr algn="ctr"/>
                <a:r>
                  <a:rPr lang="en-US" dirty="0"/>
                  <a:t>Cosmos DB receives updated data</a:t>
                </a:r>
              </a:p>
            </p:txBody>
          </p:sp>
        </p:grpSp>
        <p:grpSp>
          <p:nvGrpSpPr>
            <p:cNvPr id="12" name="Group 11">
              <a:extLst>
                <a:ext uri="{FF2B5EF4-FFF2-40B4-BE49-F238E27FC236}">
                  <a16:creationId xmlns:a16="http://schemas.microsoft.com/office/drawing/2014/main" id="{9732847E-C368-43B8-8A8C-AFD0EC66D876}"/>
                </a:ext>
              </a:extLst>
            </p:cNvPr>
            <p:cNvGrpSpPr/>
            <p:nvPr/>
          </p:nvGrpSpPr>
          <p:grpSpPr>
            <a:xfrm>
              <a:off x="5659557" y="1965149"/>
              <a:ext cx="1542800" cy="2622356"/>
              <a:chOff x="5745450" y="1730905"/>
              <a:chExt cx="1542800" cy="2622356"/>
            </a:xfrm>
          </p:grpSpPr>
          <p:pic>
            <p:nvPicPr>
              <p:cNvPr id="13" name="Picture 12">
                <a:extLst>
                  <a:ext uri="{FF2B5EF4-FFF2-40B4-BE49-F238E27FC236}">
                    <a16:creationId xmlns:a16="http://schemas.microsoft.com/office/drawing/2014/main" id="{0FD6D301-BC30-4032-82AE-97300C11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4" name="TextBox 13">
                <a:extLst>
                  <a:ext uri="{FF2B5EF4-FFF2-40B4-BE49-F238E27FC236}">
                    <a16:creationId xmlns:a16="http://schemas.microsoft.com/office/drawing/2014/main" id="{CA3691BD-E39B-4369-AA6E-52822AC0A57D}"/>
                  </a:ext>
                </a:extLst>
              </p:cNvPr>
              <p:cNvSpPr txBox="1"/>
              <p:nvPr/>
            </p:nvSpPr>
            <p:spPr>
              <a:xfrm>
                <a:off x="5745450" y="3152932"/>
                <a:ext cx="1542800" cy="1200329"/>
              </a:xfrm>
              <a:prstGeom prst="rect">
                <a:avLst/>
              </a:prstGeom>
              <a:noFill/>
            </p:spPr>
            <p:txBody>
              <a:bodyPr wrap="square" rtlCol="0">
                <a:spAutoFit/>
              </a:bodyPr>
              <a:lstStyle/>
              <a:p>
                <a:pPr algn="ctr"/>
                <a:r>
                  <a:rPr lang="en-US" dirty="0"/>
                  <a:t>The update is recorded into the change feed</a:t>
                </a:r>
              </a:p>
            </p:txBody>
          </p:sp>
        </p:grpSp>
        <p:grpSp>
          <p:nvGrpSpPr>
            <p:cNvPr id="15" name="Group 14">
              <a:extLst>
                <a:ext uri="{FF2B5EF4-FFF2-40B4-BE49-F238E27FC236}">
                  <a16:creationId xmlns:a16="http://schemas.microsoft.com/office/drawing/2014/main" id="{1B099D7B-7124-4E3B-A447-B5B2509530FC}"/>
                </a:ext>
              </a:extLst>
            </p:cNvPr>
            <p:cNvGrpSpPr/>
            <p:nvPr/>
          </p:nvGrpSpPr>
          <p:grpSpPr>
            <a:xfrm>
              <a:off x="7657423" y="1923256"/>
              <a:ext cx="1627022" cy="3218246"/>
              <a:chOff x="7743316" y="1689012"/>
              <a:chExt cx="1627022" cy="3218246"/>
            </a:xfrm>
          </p:grpSpPr>
          <p:sp>
            <p:nvSpPr>
              <p:cNvPr id="16" name="TextBox 15">
                <a:extLst>
                  <a:ext uri="{FF2B5EF4-FFF2-40B4-BE49-F238E27FC236}">
                    <a16:creationId xmlns:a16="http://schemas.microsoft.com/office/drawing/2014/main" id="{C6144348-808C-4F01-8F69-059876675200}"/>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metadata being updated to the change feed</a:t>
                </a:r>
              </a:p>
            </p:txBody>
          </p:sp>
          <p:pic>
            <p:nvPicPr>
              <p:cNvPr id="17" name="Graphic 16">
                <a:extLst>
                  <a:ext uri="{FF2B5EF4-FFF2-40B4-BE49-F238E27FC236}">
                    <a16:creationId xmlns:a16="http://schemas.microsoft.com/office/drawing/2014/main" id="{B1A5BB05-859B-4002-912D-258161561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19" name="Graphic 18">
              <a:extLst>
                <a:ext uri="{FF2B5EF4-FFF2-40B4-BE49-F238E27FC236}">
                  <a16:creationId xmlns:a16="http://schemas.microsoft.com/office/drawing/2014/main" id="{603FE95B-FDB3-4D78-9136-5CEB749415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1252746"/>
              <a:ext cx="1341020" cy="1341020"/>
            </a:xfrm>
            <a:prstGeom prst="rect">
              <a:avLst/>
            </a:prstGeom>
          </p:spPr>
        </p:pic>
        <p:sp>
          <p:nvSpPr>
            <p:cNvPr id="20" name="TextBox 19">
              <a:extLst>
                <a:ext uri="{FF2B5EF4-FFF2-40B4-BE49-F238E27FC236}">
                  <a16:creationId xmlns:a16="http://schemas.microsoft.com/office/drawing/2014/main" id="{12DE9BFA-20A3-43EC-9229-87ABF13A1A06}"/>
                </a:ext>
              </a:extLst>
            </p:cNvPr>
            <p:cNvSpPr txBox="1"/>
            <p:nvPr/>
          </p:nvSpPr>
          <p:spPr>
            <a:xfrm>
              <a:off x="10131780" y="4125840"/>
              <a:ext cx="1756404" cy="923330"/>
            </a:xfrm>
            <a:prstGeom prst="rect">
              <a:avLst/>
            </a:prstGeom>
            <a:noFill/>
          </p:spPr>
          <p:txBody>
            <a:bodyPr wrap="square" rtlCol="0">
              <a:spAutoFit/>
            </a:bodyPr>
            <a:lstStyle/>
            <a:p>
              <a:pPr algn="ctr"/>
              <a:r>
                <a:rPr lang="en-US" dirty="0"/>
                <a:t>Affected documents are updated/written</a:t>
              </a:r>
            </a:p>
          </p:txBody>
        </p:sp>
        <p:pic>
          <p:nvPicPr>
            <p:cNvPr id="23" name="Graphic 22">
              <a:extLst>
                <a:ext uri="{FF2B5EF4-FFF2-40B4-BE49-F238E27FC236}">
                  <a16:creationId xmlns:a16="http://schemas.microsoft.com/office/drawing/2014/main" id="{D96B7FF0-B99B-4F0C-A75F-45B3926C0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2646320"/>
              <a:ext cx="1341020" cy="1341020"/>
            </a:xfrm>
            <a:prstGeom prst="rect">
              <a:avLst/>
            </a:prstGeom>
          </p:spPr>
        </p:pic>
        <p:cxnSp>
          <p:nvCxnSpPr>
            <p:cNvPr id="26" name="Straight Arrow Connector 25">
              <a:extLst>
                <a:ext uri="{FF2B5EF4-FFF2-40B4-BE49-F238E27FC236}">
                  <a16:creationId xmlns:a16="http://schemas.microsoft.com/office/drawing/2014/main" id="{613E7919-B2D6-41F5-8ABA-543C1C26CA54}"/>
                </a:ext>
              </a:extLst>
            </p:cNvPr>
            <p:cNvCxnSpPr>
              <a:stCxn id="17" idx="3"/>
              <a:endCxn id="23" idx="1"/>
            </p:cNvCxnSpPr>
            <p:nvPr/>
          </p:nvCxnSpPr>
          <p:spPr>
            <a:xfrm>
              <a:off x="9172406" y="2593766"/>
              <a:ext cx="1167066" cy="7230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8667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1435392" y="2805954"/>
            <a:ext cx="9388682"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Presentations partitioned by shindig</a:t>
            </a:r>
          </a:p>
          <a:p>
            <a:pPr marL="285750" indent="-285750">
              <a:spcAft>
                <a:spcPts val="1200"/>
              </a:spcAft>
              <a:buFont typeface="Arial" panose="020B0604020202020204" pitchFamily="34" charset="0"/>
              <a:buChar char="•"/>
            </a:pPr>
            <a:r>
              <a:rPr lang="en-US" sz="2800" dirty="0"/>
              <a:t>Want to improve query performance when searching across tags (original partitioning would require cross-partition querying)</a:t>
            </a:r>
          </a:p>
        </p:txBody>
      </p:sp>
    </p:spTree>
    <p:extLst>
      <p:ext uri="{BB962C8B-B14F-4D97-AF65-F5344CB8AC3E}">
        <p14:creationId xmlns:p14="http://schemas.microsoft.com/office/powerpoint/2010/main" val="1560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animEffect transition="in" filter="fade">
                                      <p:cBhvr>
                                        <p:cTn id="7" dur="500"/>
                                        <p:tgtEl>
                                          <p:spTgt spid="4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3" end="3"/>
                                            </p:txEl>
                                          </p:spTgt>
                                        </p:tgtEl>
                                        <p:attrNameLst>
                                          <p:attrName>style.visibility</p:attrName>
                                        </p:attrNameLst>
                                      </p:cBhvr>
                                      <p:to>
                                        <p:strVal val="visible"/>
                                      </p:to>
                                    </p:set>
                                    <p:animEffect transition="in" filter="fade">
                                      <p:cBhvr>
                                        <p:cTn id="1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EEA5C2E9-B0E5-4A1D-993B-3A0CD1783409}"/>
              </a:ext>
            </a:extLst>
          </p:cNvPr>
          <p:cNvGrpSpPr/>
          <p:nvPr/>
        </p:nvGrpSpPr>
        <p:grpSpPr>
          <a:xfrm>
            <a:off x="385345" y="1812750"/>
            <a:ext cx="11488777" cy="3232500"/>
            <a:chOff x="385345" y="1812750"/>
            <a:chExt cx="11488777" cy="3232500"/>
          </a:xfrm>
        </p:grpSpPr>
        <p:sp>
          <p:nvSpPr>
            <p:cNvPr id="13" name="Rectangle: Rounded Corners 12">
              <a:extLst>
                <a:ext uri="{FF2B5EF4-FFF2-40B4-BE49-F238E27FC236}">
                  <a16:creationId xmlns:a16="http://schemas.microsoft.com/office/drawing/2014/main" id="{8DCCC538-D831-4E67-B4FC-FF16C51BE586}"/>
                </a:ext>
              </a:extLst>
            </p:cNvPr>
            <p:cNvSpPr/>
            <p:nvPr/>
          </p:nvSpPr>
          <p:spPr>
            <a:xfrm>
              <a:off x="385345" y="1889386"/>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data is sent to Cosmos by the application</a:t>
              </a:r>
            </a:p>
          </p:txBody>
        </p:sp>
        <p:cxnSp>
          <p:nvCxnSpPr>
            <p:cNvPr id="14" name="Straight Arrow Connector 13">
              <a:extLst>
                <a:ext uri="{FF2B5EF4-FFF2-40B4-BE49-F238E27FC236}">
                  <a16:creationId xmlns:a16="http://schemas.microsoft.com/office/drawing/2014/main" id="{65D97178-3679-401A-AF59-3C73514F282E}"/>
                </a:ext>
              </a:extLst>
            </p:cNvPr>
            <p:cNvCxnSpPr>
              <a:stCxn id="13" idx="3"/>
              <a:endCxn id="19" idx="1"/>
            </p:cNvCxnSpPr>
            <p:nvPr/>
          </p:nvCxnSpPr>
          <p:spPr>
            <a:xfrm flipV="1">
              <a:off x="2702675" y="2483260"/>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72A5E7-1BE5-4AAE-A157-4CF3C83BD72B}"/>
                </a:ext>
              </a:extLst>
            </p:cNvPr>
            <p:cNvCxnSpPr>
              <a:stCxn id="19" idx="3"/>
              <a:endCxn id="22" idx="1"/>
            </p:cNvCxnSpPr>
            <p:nvPr/>
          </p:nvCxnSpPr>
          <p:spPr>
            <a:xfrm>
              <a:off x="5213264" y="2483260"/>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D78F1-7E80-46F5-B09E-B9496F628597}"/>
                </a:ext>
              </a:extLst>
            </p:cNvPr>
            <p:cNvCxnSpPr>
              <a:stCxn id="22" idx="3"/>
              <a:endCxn id="26" idx="1"/>
            </p:cNvCxnSpPr>
            <p:nvPr/>
          </p:nvCxnSpPr>
          <p:spPr>
            <a:xfrm>
              <a:off x="6712446" y="2483260"/>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00EFFD-CE27-49C4-AFDD-A25A71C67981}"/>
                </a:ext>
              </a:extLst>
            </p:cNvPr>
            <p:cNvCxnSpPr>
              <a:cxnSpLocks/>
              <a:stCxn id="26" idx="3"/>
              <a:endCxn id="31" idx="1"/>
            </p:cNvCxnSpPr>
            <p:nvPr/>
          </p:nvCxnSpPr>
          <p:spPr>
            <a:xfrm flipV="1">
              <a:off x="9220532" y="2490387"/>
              <a:ext cx="1169569" cy="712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2F03DC4-20F7-4D41-A049-4D571A24E6E6}"/>
                </a:ext>
              </a:extLst>
            </p:cNvPr>
            <p:cNvGrpSpPr/>
            <p:nvPr/>
          </p:nvGrpSpPr>
          <p:grpSpPr>
            <a:xfrm>
              <a:off x="3832890" y="1812750"/>
              <a:ext cx="1419727" cy="2124505"/>
              <a:chOff x="3870657" y="1674758"/>
              <a:chExt cx="1419727" cy="2124505"/>
            </a:xfrm>
          </p:grpSpPr>
          <p:pic>
            <p:nvPicPr>
              <p:cNvPr id="19" name="Graphic 18">
                <a:extLst>
                  <a:ext uri="{FF2B5EF4-FFF2-40B4-BE49-F238E27FC236}">
                    <a16:creationId xmlns:a16="http://schemas.microsoft.com/office/drawing/2014/main" id="{C948BACD-B6D2-4EE8-82A9-37813BA14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0" name="TextBox 19">
                <a:extLst>
                  <a:ext uri="{FF2B5EF4-FFF2-40B4-BE49-F238E27FC236}">
                    <a16:creationId xmlns:a16="http://schemas.microsoft.com/office/drawing/2014/main" id="{071DF581-6DDB-4188-8258-0AF92B4FED56}"/>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21" name="Group 20">
              <a:extLst>
                <a:ext uri="{FF2B5EF4-FFF2-40B4-BE49-F238E27FC236}">
                  <a16:creationId xmlns:a16="http://schemas.microsoft.com/office/drawing/2014/main" id="{03DE0B26-5160-4D63-A383-5FC210E23070}"/>
                </a:ext>
              </a:extLst>
            </p:cNvPr>
            <p:cNvGrpSpPr/>
            <p:nvPr/>
          </p:nvGrpSpPr>
          <p:grpSpPr>
            <a:xfrm>
              <a:off x="5707683" y="1868897"/>
              <a:ext cx="1542800" cy="2899355"/>
              <a:chOff x="5745450" y="1730905"/>
              <a:chExt cx="1542800" cy="2899355"/>
            </a:xfrm>
          </p:grpSpPr>
          <p:pic>
            <p:nvPicPr>
              <p:cNvPr id="22" name="Picture 21">
                <a:extLst>
                  <a:ext uri="{FF2B5EF4-FFF2-40B4-BE49-F238E27FC236}">
                    <a16:creationId xmlns:a16="http://schemas.microsoft.com/office/drawing/2014/main" id="{572C84E6-C9BA-4CD6-B80E-83F7E2BD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3" name="TextBox 22">
                <a:extLst>
                  <a:ext uri="{FF2B5EF4-FFF2-40B4-BE49-F238E27FC236}">
                    <a16:creationId xmlns:a16="http://schemas.microsoft.com/office/drawing/2014/main" id="{721787B3-DB80-4C4F-AC8F-760450845A8C}"/>
                  </a:ext>
                </a:extLst>
              </p:cNvPr>
              <p:cNvSpPr txBox="1"/>
              <p:nvPr/>
            </p:nvSpPr>
            <p:spPr>
              <a:xfrm>
                <a:off x="5745450" y="3152932"/>
                <a:ext cx="1542800" cy="1477328"/>
              </a:xfrm>
              <a:prstGeom prst="rect">
                <a:avLst/>
              </a:prstGeom>
              <a:noFill/>
            </p:spPr>
            <p:txBody>
              <a:bodyPr wrap="square" rtlCol="0">
                <a:spAutoFit/>
              </a:bodyPr>
              <a:lstStyle/>
              <a:p>
                <a:pPr algn="ctr"/>
                <a:r>
                  <a:rPr lang="en-US" dirty="0"/>
                  <a:t>The insert/update is recorded into the change feed</a:t>
                </a:r>
              </a:p>
            </p:txBody>
          </p:sp>
        </p:grpSp>
        <p:grpSp>
          <p:nvGrpSpPr>
            <p:cNvPr id="24" name="Group 23">
              <a:extLst>
                <a:ext uri="{FF2B5EF4-FFF2-40B4-BE49-F238E27FC236}">
                  <a16:creationId xmlns:a16="http://schemas.microsoft.com/office/drawing/2014/main" id="{81E43CEF-09A6-4C90-A2D3-0F61CF99C4D2}"/>
                </a:ext>
              </a:extLst>
            </p:cNvPr>
            <p:cNvGrpSpPr/>
            <p:nvPr/>
          </p:nvGrpSpPr>
          <p:grpSpPr>
            <a:xfrm>
              <a:off x="7705549" y="1827004"/>
              <a:ext cx="1627022" cy="3218246"/>
              <a:chOff x="7743316" y="1689012"/>
              <a:chExt cx="1627022" cy="3218246"/>
            </a:xfrm>
          </p:grpSpPr>
          <p:sp>
            <p:nvSpPr>
              <p:cNvPr id="25" name="TextBox 24">
                <a:extLst>
                  <a:ext uri="{FF2B5EF4-FFF2-40B4-BE49-F238E27FC236}">
                    <a16:creationId xmlns:a16="http://schemas.microsoft.com/office/drawing/2014/main" id="{24EF97B3-7736-47C6-AD9C-C881CD6F7EF8}"/>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item being added/updated to the change feed</a:t>
                </a:r>
              </a:p>
            </p:txBody>
          </p:sp>
          <p:pic>
            <p:nvPicPr>
              <p:cNvPr id="26" name="Graphic 25">
                <a:extLst>
                  <a:ext uri="{FF2B5EF4-FFF2-40B4-BE49-F238E27FC236}">
                    <a16:creationId xmlns:a16="http://schemas.microsoft.com/office/drawing/2014/main" id="{4C8B8A25-BF1A-448B-95E1-42ECE07B3E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6" name="Group 35">
              <a:extLst>
                <a:ext uri="{FF2B5EF4-FFF2-40B4-BE49-F238E27FC236}">
                  <a16:creationId xmlns:a16="http://schemas.microsoft.com/office/drawing/2014/main" id="{20BDBA33-C82F-4EB7-8253-1946DC898FB4}"/>
                </a:ext>
              </a:extLst>
            </p:cNvPr>
            <p:cNvGrpSpPr/>
            <p:nvPr/>
          </p:nvGrpSpPr>
          <p:grpSpPr>
            <a:xfrm>
              <a:off x="10247100" y="1819877"/>
              <a:ext cx="1627022" cy="3015974"/>
              <a:chOff x="10284867" y="1681885"/>
              <a:chExt cx="1627022" cy="3015974"/>
            </a:xfrm>
          </p:grpSpPr>
          <p:pic>
            <p:nvPicPr>
              <p:cNvPr id="31" name="Graphic 30">
                <a:extLst>
                  <a:ext uri="{FF2B5EF4-FFF2-40B4-BE49-F238E27FC236}">
                    <a16:creationId xmlns:a16="http://schemas.microsoft.com/office/drawing/2014/main" id="{4B14269F-7D61-463C-B28E-5DDE97F34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7868" y="1681885"/>
                <a:ext cx="1341020" cy="1341020"/>
              </a:xfrm>
              <a:prstGeom prst="rect">
                <a:avLst/>
              </a:prstGeom>
            </p:spPr>
          </p:pic>
          <p:sp>
            <p:nvSpPr>
              <p:cNvPr id="35" name="TextBox 34">
                <a:extLst>
                  <a:ext uri="{FF2B5EF4-FFF2-40B4-BE49-F238E27FC236}">
                    <a16:creationId xmlns:a16="http://schemas.microsoft.com/office/drawing/2014/main" id="{3ACDDE60-502E-4640-BE9E-00CDEECD8514}"/>
                  </a:ext>
                </a:extLst>
              </p:cNvPr>
              <p:cNvSpPr txBox="1"/>
              <p:nvPr/>
            </p:nvSpPr>
            <p:spPr>
              <a:xfrm>
                <a:off x="10284867" y="3220531"/>
                <a:ext cx="1627022" cy="1477328"/>
              </a:xfrm>
              <a:prstGeom prst="rect">
                <a:avLst/>
              </a:prstGeom>
              <a:noFill/>
            </p:spPr>
            <p:txBody>
              <a:bodyPr wrap="square" rtlCol="0">
                <a:spAutoFit/>
              </a:bodyPr>
              <a:lstStyle/>
              <a:p>
                <a:pPr algn="ctr"/>
                <a:r>
                  <a:rPr lang="en-US" dirty="0"/>
                  <a:t>Document is sent to replicated Cosmos container(s)</a:t>
                </a:r>
              </a:p>
            </p:txBody>
          </p:sp>
        </p:grpSp>
      </p:grpSp>
    </p:spTree>
    <p:extLst>
      <p:ext uri="{BB962C8B-B14F-4D97-AF65-F5344CB8AC3E}">
        <p14:creationId xmlns:p14="http://schemas.microsoft.com/office/powerpoint/2010/main" val="34267034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70" y="2805954"/>
            <a:ext cx="10478446" cy="21236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Shopping cart implementation – Lego store</a:t>
            </a:r>
          </a:p>
          <a:p>
            <a:pPr marL="285750" indent="-285750">
              <a:spcAft>
                <a:spcPts val="1200"/>
              </a:spcAft>
              <a:buFont typeface="Arial" panose="020B0604020202020204" pitchFamily="34" charset="0"/>
              <a:buChar char="•"/>
            </a:pPr>
            <a:r>
              <a:rPr lang="en-US" sz="2800" dirty="0"/>
              <a:t>Implementing an event-driven architecture to allow for asynchronous processing of an order</a:t>
            </a:r>
          </a:p>
          <a:p>
            <a:pPr marL="285750" indent="-285750">
              <a:spcAft>
                <a:spcPts val="1200"/>
              </a:spcAft>
              <a:buFont typeface="Arial" panose="020B0604020202020204" pitchFamily="34" charset="0"/>
              <a:buChar char="•"/>
            </a:pPr>
            <a:r>
              <a:rPr lang="en-US" sz="2800" dirty="0"/>
              <a:t>Note: functions are only simulating doing actions</a:t>
            </a:r>
          </a:p>
        </p:txBody>
      </p:sp>
    </p:spTree>
    <p:extLst>
      <p:ext uri="{BB962C8B-B14F-4D97-AF65-F5344CB8AC3E}">
        <p14:creationId xmlns:p14="http://schemas.microsoft.com/office/powerpoint/2010/main" val="24733202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5" name="Rectangle: Rounded Corners 4">
            <a:extLst>
              <a:ext uri="{FF2B5EF4-FFF2-40B4-BE49-F238E27FC236}">
                <a16:creationId xmlns:a16="http://schemas.microsoft.com/office/drawing/2014/main" id="{53639B78-DD9E-4026-B193-B5201CFA13C2}"/>
              </a:ext>
            </a:extLst>
          </p:cNvPr>
          <p:cNvSpPr/>
          <p:nvPr/>
        </p:nvSpPr>
        <p:spPr>
          <a:xfrm>
            <a:off x="543585" y="2806525"/>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purchases one or more items</a:t>
            </a:r>
          </a:p>
        </p:txBody>
      </p:sp>
      <p:cxnSp>
        <p:nvCxnSpPr>
          <p:cNvPr id="6" name="Straight Arrow Connector 5">
            <a:extLst>
              <a:ext uri="{FF2B5EF4-FFF2-40B4-BE49-F238E27FC236}">
                <a16:creationId xmlns:a16="http://schemas.microsoft.com/office/drawing/2014/main" id="{935931CE-BF73-4E09-9721-25F8AF4A89DA}"/>
              </a:ext>
            </a:extLst>
          </p:cNvPr>
          <p:cNvCxnSpPr>
            <a:stCxn id="5" idx="3"/>
            <a:endCxn id="20" idx="1"/>
          </p:cNvCxnSpPr>
          <p:nvPr/>
        </p:nvCxnSpPr>
        <p:spPr>
          <a:xfrm>
            <a:off x="2860915" y="3414653"/>
            <a:ext cx="763438" cy="394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6AA333-1BBF-4331-A854-B5345D90432B}"/>
              </a:ext>
            </a:extLst>
          </p:cNvPr>
          <p:cNvCxnSpPr>
            <a:stCxn id="20" idx="3"/>
            <a:endCxn id="18" idx="1"/>
          </p:cNvCxnSpPr>
          <p:nvPr/>
        </p:nvCxnSpPr>
        <p:spPr>
          <a:xfrm>
            <a:off x="4965373" y="3418600"/>
            <a:ext cx="600197" cy="126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69BCE5-5793-41F9-A713-76EEC14295D3}"/>
              </a:ext>
            </a:extLst>
          </p:cNvPr>
          <p:cNvCxnSpPr>
            <a:stCxn id="18" idx="3"/>
            <a:endCxn id="17" idx="1"/>
          </p:cNvCxnSpPr>
          <p:nvPr/>
        </p:nvCxnSpPr>
        <p:spPr>
          <a:xfrm flipV="1">
            <a:off x="6032295" y="1584910"/>
            <a:ext cx="1488796" cy="1846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2FB4C3-5A4B-4C53-A177-B76B3BA63789}"/>
              </a:ext>
            </a:extLst>
          </p:cNvPr>
          <p:cNvCxnSpPr>
            <a:cxnSpLocks/>
            <a:stCxn id="17" idx="3"/>
            <a:endCxn id="29" idx="1"/>
          </p:cNvCxnSpPr>
          <p:nvPr/>
        </p:nvCxnSpPr>
        <p:spPr>
          <a:xfrm>
            <a:off x="8862111" y="1584910"/>
            <a:ext cx="1445284" cy="18154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1B561-8D62-44B6-95D9-0CB8F3181643}"/>
              </a:ext>
            </a:extLst>
          </p:cNvPr>
          <p:cNvGrpSpPr/>
          <p:nvPr/>
        </p:nvGrpSpPr>
        <p:grpSpPr>
          <a:xfrm>
            <a:off x="3584999" y="2748090"/>
            <a:ext cx="1419727" cy="2377440"/>
            <a:chOff x="3870657" y="1698822"/>
            <a:chExt cx="1419727" cy="2377440"/>
          </a:xfrm>
        </p:grpSpPr>
        <p:pic>
          <p:nvPicPr>
            <p:cNvPr id="20" name="Graphic 19">
              <a:extLst>
                <a:ext uri="{FF2B5EF4-FFF2-40B4-BE49-F238E27FC236}">
                  <a16:creationId xmlns:a16="http://schemas.microsoft.com/office/drawing/2014/main" id="{C54572AE-FED3-40B8-8533-5959BFBA37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98822"/>
              <a:ext cx="1341020" cy="1341020"/>
            </a:xfrm>
            <a:prstGeom prst="rect">
              <a:avLst/>
            </a:prstGeom>
          </p:spPr>
        </p:pic>
        <p:sp>
          <p:nvSpPr>
            <p:cNvPr id="21" name="TextBox 20">
              <a:extLst>
                <a:ext uri="{FF2B5EF4-FFF2-40B4-BE49-F238E27FC236}">
                  <a16:creationId xmlns:a16="http://schemas.microsoft.com/office/drawing/2014/main" id="{27B92A02-CDAA-457F-9D01-D29CDD815807}"/>
                </a:ext>
              </a:extLst>
            </p:cNvPr>
            <p:cNvSpPr txBox="1"/>
            <p:nvPr/>
          </p:nvSpPr>
          <p:spPr>
            <a:xfrm>
              <a:off x="3870657" y="3152932"/>
              <a:ext cx="1419727" cy="923330"/>
            </a:xfrm>
            <a:prstGeom prst="rect">
              <a:avLst/>
            </a:prstGeom>
            <a:noFill/>
          </p:spPr>
          <p:txBody>
            <a:bodyPr wrap="square" rtlCol="0">
              <a:spAutoFit/>
            </a:bodyPr>
            <a:lstStyle/>
            <a:p>
              <a:pPr algn="ctr"/>
              <a:r>
                <a:rPr lang="en-US" dirty="0"/>
                <a:t>Order data is written to Cosmos DB</a:t>
              </a:r>
            </a:p>
          </p:txBody>
        </p:sp>
      </p:grpSp>
      <p:grpSp>
        <p:nvGrpSpPr>
          <p:cNvPr id="11" name="Group 10">
            <a:extLst>
              <a:ext uri="{FF2B5EF4-FFF2-40B4-BE49-F238E27FC236}">
                <a16:creationId xmlns:a16="http://schemas.microsoft.com/office/drawing/2014/main" id="{0035D5F1-ECD8-472E-912A-F88EDECA6CEB}"/>
              </a:ext>
            </a:extLst>
          </p:cNvPr>
          <p:cNvGrpSpPr/>
          <p:nvPr/>
        </p:nvGrpSpPr>
        <p:grpSpPr>
          <a:xfrm>
            <a:off x="4935015" y="2816871"/>
            <a:ext cx="1727833" cy="2622356"/>
            <a:chOff x="5652933" y="1730905"/>
            <a:chExt cx="1727833" cy="2622356"/>
          </a:xfrm>
        </p:grpSpPr>
        <p:pic>
          <p:nvPicPr>
            <p:cNvPr id="18" name="Picture 17">
              <a:extLst>
                <a:ext uri="{FF2B5EF4-FFF2-40B4-BE49-F238E27FC236}">
                  <a16:creationId xmlns:a16="http://schemas.microsoft.com/office/drawing/2014/main" id="{E3BD691A-45DD-42C1-BA01-E9CD8958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9" name="TextBox 18">
              <a:extLst>
                <a:ext uri="{FF2B5EF4-FFF2-40B4-BE49-F238E27FC236}">
                  <a16:creationId xmlns:a16="http://schemas.microsoft.com/office/drawing/2014/main" id="{EB2CCDCA-A1C7-4A2F-A1A6-AD5FA5FDA9ED}"/>
                </a:ext>
              </a:extLst>
            </p:cNvPr>
            <p:cNvSpPr txBox="1"/>
            <p:nvPr/>
          </p:nvSpPr>
          <p:spPr>
            <a:xfrm>
              <a:off x="5652933" y="3152932"/>
              <a:ext cx="1727833" cy="1200329"/>
            </a:xfrm>
            <a:prstGeom prst="rect">
              <a:avLst/>
            </a:prstGeom>
            <a:noFill/>
          </p:spPr>
          <p:txBody>
            <a:bodyPr wrap="square" rtlCol="0">
              <a:spAutoFit/>
            </a:bodyPr>
            <a:lstStyle/>
            <a:p>
              <a:pPr algn="ctr"/>
              <a:r>
                <a:rPr lang="en-US" dirty="0"/>
                <a:t>The shopping cart is recorded into the change feed</a:t>
              </a:r>
            </a:p>
          </p:txBody>
        </p:sp>
      </p:grpSp>
      <p:grpSp>
        <p:nvGrpSpPr>
          <p:cNvPr id="12" name="Group 11">
            <a:extLst>
              <a:ext uri="{FF2B5EF4-FFF2-40B4-BE49-F238E27FC236}">
                <a16:creationId xmlns:a16="http://schemas.microsoft.com/office/drawing/2014/main" id="{264BA17B-D25E-42D7-98C2-AA7473EEB798}"/>
              </a:ext>
            </a:extLst>
          </p:cNvPr>
          <p:cNvGrpSpPr/>
          <p:nvPr/>
        </p:nvGrpSpPr>
        <p:grpSpPr>
          <a:xfrm>
            <a:off x="7347128" y="914400"/>
            <a:ext cx="1627022" cy="1833252"/>
            <a:chOff x="7743316" y="1689012"/>
            <a:chExt cx="1627022" cy="1833252"/>
          </a:xfrm>
        </p:grpSpPr>
        <p:sp>
          <p:nvSpPr>
            <p:cNvPr id="16" name="TextBox 15">
              <a:extLst>
                <a:ext uri="{FF2B5EF4-FFF2-40B4-BE49-F238E27FC236}">
                  <a16:creationId xmlns:a16="http://schemas.microsoft.com/office/drawing/2014/main" id="{C0ED4034-2303-4C1B-9E80-32FFD43CD109}"/>
                </a:ext>
              </a:extLst>
            </p:cNvPr>
            <p:cNvSpPr txBox="1"/>
            <p:nvPr/>
          </p:nvSpPr>
          <p:spPr>
            <a:xfrm>
              <a:off x="7743316" y="3152932"/>
              <a:ext cx="1627022" cy="369332"/>
            </a:xfrm>
            <a:prstGeom prst="rect">
              <a:avLst/>
            </a:prstGeom>
            <a:noFill/>
          </p:spPr>
          <p:txBody>
            <a:bodyPr wrap="square" rtlCol="0">
              <a:spAutoFit/>
            </a:bodyPr>
            <a:lstStyle/>
            <a:p>
              <a:pPr algn="ctr"/>
              <a:r>
                <a:rPr lang="en-US" dirty="0"/>
                <a:t>Fulfillment</a:t>
              </a:r>
            </a:p>
          </p:txBody>
        </p:sp>
        <p:pic>
          <p:nvPicPr>
            <p:cNvPr id="17" name="Graphic 16">
              <a:extLst>
                <a:ext uri="{FF2B5EF4-FFF2-40B4-BE49-F238E27FC236}">
                  <a16:creationId xmlns:a16="http://schemas.microsoft.com/office/drawing/2014/main" id="{5CE91BE7-9108-4E63-8AD4-58B7B1CC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3" name="Group 22">
            <a:extLst>
              <a:ext uri="{FF2B5EF4-FFF2-40B4-BE49-F238E27FC236}">
                <a16:creationId xmlns:a16="http://schemas.microsoft.com/office/drawing/2014/main" id="{0CBD8AC8-C490-4F16-9519-E5C2747ABD39}"/>
              </a:ext>
            </a:extLst>
          </p:cNvPr>
          <p:cNvGrpSpPr/>
          <p:nvPr/>
        </p:nvGrpSpPr>
        <p:grpSpPr>
          <a:xfrm>
            <a:off x="7307773" y="2747652"/>
            <a:ext cx="1627022" cy="1833252"/>
            <a:chOff x="7743316" y="1689012"/>
            <a:chExt cx="1627022" cy="1833252"/>
          </a:xfrm>
        </p:grpSpPr>
        <p:sp>
          <p:nvSpPr>
            <p:cNvPr id="24" name="TextBox 23">
              <a:extLst>
                <a:ext uri="{FF2B5EF4-FFF2-40B4-BE49-F238E27FC236}">
                  <a16:creationId xmlns:a16="http://schemas.microsoft.com/office/drawing/2014/main" id="{DA4B7021-FD88-4A7C-A198-16A31D1E009F}"/>
                </a:ext>
              </a:extLst>
            </p:cNvPr>
            <p:cNvSpPr txBox="1"/>
            <p:nvPr/>
          </p:nvSpPr>
          <p:spPr>
            <a:xfrm>
              <a:off x="7743316" y="3152932"/>
              <a:ext cx="1627022" cy="369332"/>
            </a:xfrm>
            <a:prstGeom prst="rect">
              <a:avLst/>
            </a:prstGeom>
            <a:noFill/>
          </p:spPr>
          <p:txBody>
            <a:bodyPr wrap="square" rtlCol="0">
              <a:spAutoFit/>
            </a:bodyPr>
            <a:lstStyle/>
            <a:p>
              <a:pPr algn="ctr"/>
              <a:r>
                <a:rPr lang="en-US" dirty="0"/>
                <a:t>Inventory</a:t>
              </a:r>
            </a:p>
          </p:txBody>
        </p:sp>
        <p:pic>
          <p:nvPicPr>
            <p:cNvPr id="25" name="Graphic 24">
              <a:extLst>
                <a:ext uri="{FF2B5EF4-FFF2-40B4-BE49-F238E27FC236}">
                  <a16:creationId xmlns:a16="http://schemas.microsoft.com/office/drawing/2014/main" id="{1B71F929-BE6F-4541-AA5B-3365DDB897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6" name="Group 25">
            <a:extLst>
              <a:ext uri="{FF2B5EF4-FFF2-40B4-BE49-F238E27FC236}">
                <a16:creationId xmlns:a16="http://schemas.microsoft.com/office/drawing/2014/main" id="{11FF410E-51F6-420E-B0C5-50E33DC8DEB9}"/>
              </a:ext>
            </a:extLst>
          </p:cNvPr>
          <p:cNvGrpSpPr/>
          <p:nvPr/>
        </p:nvGrpSpPr>
        <p:grpSpPr>
          <a:xfrm>
            <a:off x="7378090" y="4703804"/>
            <a:ext cx="1627022" cy="1833252"/>
            <a:chOff x="7743316" y="1689012"/>
            <a:chExt cx="1627022" cy="1833252"/>
          </a:xfrm>
        </p:grpSpPr>
        <p:sp>
          <p:nvSpPr>
            <p:cNvPr id="27" name="TextBox 26">
              <a:extLst>
                <a:ext uri="{FF2B5EF4-FFF2-40B4-BE49-F238E27FC236}">
                  <a16:creationId xmlns:a16="http://schemas.microsoft.com/office/drawing/2014/main" id="{5F25EB8C-0AD2-43A0-8627-BF5CE87FB7E0}"/>
                </a:ext>
              </a:extLst>
            </p:cNvPr>
            <p:cNvSpPr txBox="1"/>
            <p:nvPr/>
          </p:nvSpPr>
          <p:spPr>
            <a:xfrm>
              <a:off x="7743316" y="3152932"/>
              <a:ext cx="1627022" cy="369332"/>
            </a:xfrm>
            <a:prstGeom prst="rect">
              <a:avLst/>
            </a:prstGeom>
            <a:noFill/>
          </p:spPr>
          <p:txBody>
            <a:bodyPr wrap="square" rtlCol="0">
              <a:spAutoFit/>
            </a:bodyPr>
            <a:lstStyle/>
            <a:p>
              <a:pPr algn="ctr"/>
              <a:r>
                <a:rPr lang="en-US" dirty="0"/>
                <a:t>Notification</a:t>
              </a:r>
            </a:p>
          </p:txBody>
        </p:sp>
        <p:pic>
          <p:nvPicPr>
            <p:cNvPr id="28" name="Graphic 27">
              <a:extLst>
                <a:ext uri="{FF2B5EF4-FFF2-40B4-BE49-F238E27FC236}">
                  <a16:creationId xmlns:a16="http://schemas.microsoft.com/office/drawing/2014/main" id="{55EC4967-6D27-4F8D-85D7-7BABDA8C7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29" name="Graphic 28">
            <a:extLst>
              <a:ext uri="{FF2B5EF4-FFF2-40B4-BE49-F238E27FC236}">
                <a16:creationId xmlns:a16="http://schemas.microsoft.com/office/drawing/2014/main" id="{42BA1552-A23B-471E-A751-9B8670E65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7395" y="2729890"/>
            <a:ext cx="1341020" cy="1341020"/>
          </a:xfrm>
          <a:prstGeom prst="rect">
            <a:avLst/>
          </a:prstGeom>
        </p:spPr>
      </p:pic>
      <p:cxnSp>
        <p:nvCxnSpPr>
          <p:cNvPr id="32" name="Straight Arrow Connector 31">
            <a:extLst>
              <a:ext uri="{FF2B5EF4-FFF2-40B4-BE49-F238E27FC236}">
                <a16:creationId xmlns:a16="http://schemas.microsoft.com/office/drawing/2014/main" id="{93DC0E7C-5A77-4947-8FB2-2E659821FA5D}"/>
              </a:ext>
            </a:extLst>
          </p:cNvPr>
          <p:cNvCxnSpPr>
            <a:stCxn id="18" idx="3"/>
            <a:endCxn id="25" idx="1"/>
          </p:cNvCxnSpPr>
          <p:nvPr/>
        </p:nvCxnSpPr>
        <p:spPr>
          <a:xfrm flipV="1">
            <a:off x="6032295" y="3418162"/>
            <a:ext cx="1449441" cy="13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175B2A-7FCE-45BD-A0C9-75AFBF8512D6}"/>
              </a:ext>
            </a:extLst>
          </p:cNvPr>
          <p:cNvCxnSpPr>
            <a:stCxn id="18" idx="3"/>
            <a:endCxn id="28" idx="1"/>
          </p:cNvCxnSpPr>
          <p:nvPr/>
        </p:nvCxnSpPr>
        <p:spPr>
          <a:xfrm>
            <a:off x="6032295" y="3431234"/>
            <a:ext cx="1519758" cy="19430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B2C24E-1E94-4D13-87E8-A33B17CDB94E}"/>
              </a:ext>
            </a:extLst>
          </p:cNvPr>
          <p:cNvCxnSpPr>
            <a:stCxn id="25" idx="3"/>
            <a:endCxn id="29" idx="1"/>
          </p:cNvCxnSpPr>
          <p:nvPr/>
        </p:nvCxnSpPr>
        <p:spPr>
          <a:xfrm flipV="1">
            <a:off x="8822756" y="3400400"/>
            <a:ext cx="1484639" cy="17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9912D2-47B0-4365-87BC-625D80A99C25}"/>
              </a:ext>
            </a:extLst>
          </p:cNvPr>
          <p:cNvCxnSpPr>
            <a:cxnSpLocks/>
            <a:stCxn id="28" idx="3"/>
            <a:endCxn id="29" idx="1"/>
          </p:cNvCxnSpPr>
          <p:nvPr/>
        </p:nvCxnSpPr>
        <p:spPr>
          <a:xfrm flipV="1">
            <a:off x="8893073" y="3400400"/>
            <a:ext cx="1414322" cy="19739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79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3035</TotalTime>
  <Words>5704</Words>
  <Application>Microsoft Office PowerPoint</Application>
  <PresentationFormat>Widescreen</PresentationFormat>
  <Paragraphs>940</Paragraphs>
  <Slides>105</Slides>
  <Notes>87</Notes>
  <HiddenSlides>21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105</vt:i4>
      </vt:variant>
    </vt:vector>
  </HeadingPairs>
  <TitlesOfParts>
    <vt:vector size="115"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PowerPoint Presentation</vt:lpstr>
      <vt:lpstr>PowerPoint Presentation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Basic Change Feed Demo</vt:lpstr>
      <vt:lpstr>Data Archival</vt:lpstr>
      <vt:lpstr>Data Archival</vt:lpstr>
      <vt:lpstr>Denormalization</vt:lpstr>
      <vt:lpstr>Denormalization</vt:lpstr>
      <vt:lpstr>Replicating Containers</vt:lpstr>
      <vt:lpstr>Replicating Containers</vt:lpstr>
      <vt:lpstr>Triggering Event-Driven Architecture</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104</cp:revision>
  <dcterms:created xsi:type="dcterms:W3CDTF">2020-10-10T15:22:54Z</dcterms:created>
  <dcterms:modified xsi:type="dcterms:W3CDTF">2022-06-08T14:40:47Z</dcterms:modified>
</cp:coreProperties>
</file>